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7" r:id="rId3"/>
    <p:sldId id="278" r:id="rId4"/>
    <p:sldId id="257" r:id="rId5"/>
    <p:sldId id="280" r:id="rId6"/>
    <p:sldId id="258" r:id="rId7"/>
    <p:sldId id="299" r:id="rId8"/>
    <p:sldId id="265" r:id="rId9"/>
    <p:sldId id="289" r:id="rId10"/>
    <p:sldId id="292" r:id="rId11"/>
    <p:sldId id="281" r:id="rId12"/>
    <p:sldId id="291" r:id="rId13"/>
    <p:sldId id="285" r:id="rId14"/>
    <p:sldId id="279" r:id="rId15"/>
    <p:sldId id="288" r:id="rId16"/>
    <p:sldId id="263" r:id="rId17"/>
    <p:sldId id="266" r:id="rId18"/>
    <p:sldId id="284" r:id="rId19"/>
    <p:sldId id="300" r:id="rId20"/>
    <p:sldId id="294" r:id="rId21"/>
    <p:sldId id="295" r:id="rId22"/>
    <p:sldId id="293" r:id="rId23"/>
    <p:sldId id="298" r:id="rId24"/>
    <p:sldId id="268" r:id="rId25"/>
    <p:sldId id="270" r:id="rId26"/>
    <p:sldId id="273" r:id="rId27"/>
    <p:sldId id="271" r:id="rId28"/>
    <p:sldId id="269" r:id="rId29"/>
    <p:sldId id="283" r:id="rId30"/>
    <p:sldId id="275" r:id="rId31"/>
    <p:sldId id="290" r:id="rId32"/>
    <p:sldId id="296" r:id="rId33"/>
    <p:sldId id="297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>
      <p:cViewPr>
        <p:scale>
          <a:sx n="92" d="100"/>
          <a:sy n="92" d="100"/>
        </p:scale>
        <p:origin x="66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0.png>
</file>

<file path=ppt/media/image11.gif>
</file>

<file path=ppt/media/image12.gif>
</file>

<file path=ppt/media/image13.gif>
</file>

<file path=ppt/media/image130.png>
</file>

<file path=ppt/media/image14.gif>
</file>

<file path=ppt/media/image15.gif>
</file>

<file path=ppt/media/image15.png>
</file>

<file path=ppt/media/image16.gi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gif>
</file>

<file path=ppt/media/image27.png>
</file>

<file path=ppt/media/image28.gif>
</file>

<file path=ppt/media/image3.gif>
</file>

<file path=ppt/media/image3.png>
</file>

<file path=ppt/media/image4.png>
</file>

<file path=ppt/media/image5.png>
</file>

<file path=ppt/media/image6.gif>
</file>

<file path=ppt/media/image6.png>
</file>

<file path=ppt/media/image7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0B360-4FAB-4789-811F-352444A0DA31}" type="datetimeFigureOut">
              <a:rPr lang="it-IT" smtClean="0"/>
              <a:t>05/04/2022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A85A7-04CA-400B-85C5-706D39B23E4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9024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6CA09-2FD8-4015-9587-2517807C5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AE5866-7B24-4F92-AC23-9671F7402F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D05E4-1D7A-4047-8BB1-89BC649BA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77B9-EA11-4E20-8E2F-4AFB967DD2BB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B1AD0-6F79-4F89-B2AC-EC3B93A99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4092E-87C8-438B-A6CA-0993CAEB4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5964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91087-B21E-4E58-96ED-C86E271F7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D0615-C939-4DAE-BC3F-BA33794F5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750B8-168B-4B0F-A8A7-C47469F18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70A3A-6ED2-4A5E-B040-2737AB3F430E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42BD7-353C-4DFB-B2BA-1D8F7103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90CEF-D2E6-4C9E-A102-4144EF253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6333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B8D10E-AFA8-4C42-A4A2-23F002A66E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4F6114-A796-4CA4-ABAF-3FA64AC25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67CF1-C0A9-442C-9A0E-5B0E9A90A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E68E-6820-484D-A83F-1885F04F7F37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EEBC8-E351-4AC1-8036-13EE8E1C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F8418-200D-48B6-9628-6AD2052A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072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81523-1448-4C18-A888-04364C22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0D1CF-60CD-4D77-AD17-3B20135EF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0273-D3D8-467A-AABE-D87CCDBE5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35D5A-521A-473C-BF8C-3E9BB2B68B85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A3AC6-0B42-45F4-AC8E-89211F4DC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84076-E462-46C3-B067-22E451AB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8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ECE54-5929-410C-864E-CE17AD4AC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317DC-9A02-440D-B871-16BCBC6B2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DA723-FA27-471A-93E3-001C713E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50700-06B9-4813-B974-D0991E7C9B67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A6B20-3F5F-41F7-AB41-1A293A19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40A1C-80F2-4195-B019-3CBE9EDF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092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FC88D-1394-437C-A710-5A7FC3FD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692F1-73B6-4597-B49B-74A2B704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EC899-E3EB-4958-A5C7-2AC8C6E74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725BA-BB2B-4712-9E9E-0A5046716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F52A-2050-4322-992F-1B25F31FEB5C}" type="datetime1">
              <a:rPr lang="it-IT" smtClean="0"/>
              <a:t>05/04/2022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AD6370-3776-4C31-8E46-372F5BDE4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4D1BA-2BE8-43E3-BE2B-C5A24AE44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2133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D340-9C54-420B-BE4E-FF6344D2B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46EDF-E5F5-405C-8136-A1300DF3E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4DD981-DB83-410B-9458-48AEA20BC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CE094B-B21B-4A0C-8BAF-61E71306D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19194B-2B54-4E37-BCCA-0E998A23E3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DF0E8E-33A0-46EB-A3B2-FC1E43EE0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2D270-F60A-40F6-AE0A-562D02B2C411}" type="datetime1">
              <a:rPr lang="it-IT" smtClean="0"/>
              <a:t>05/04/2022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E9AFC9-97CA-46C4-80D6-88B8572F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10EDD-57F6-432B-81B9-A2AF2C42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153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58C9F-3FF7-4E8C-880D-B9FD0E5F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7BBE63-94F1-4E68-9D34-BBCB9310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D5AC-7D30-44F0-910C-E8A7C4AF806E}" type="datetime1">
              <a:rPr lang="it-IT" smtClean="0"/>
              <a:t>05/04/2022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FF2DA-4162-4B0A-8DC6-6F22E845D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B3F32F-763F-4D76-9C85-5D2DAC2B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739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9874F-3607-4251-8EC4-38FE8ECBC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01274-DF32-42D4-B50E-1373AFC93B6A}" type="datetime1">
              <a:rPr lang="it-IT" smtClean="0"/>
              <a:t>05/04/2022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9BBFB5-DCD5-4437-A1AD-6F6950B6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23B7F-B744-4EDC-AF36-28458D02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3442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CDFF1-B9FB-4ADC-AF78-961077AD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6D8FB-5033-4708-A4FB-C45E7D497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6B861-0968-4BF9-865C-6733602E6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DCBBC-87EE-4516-BD29-C9F5E972D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4EE4-3864-4FAE-A1AA-550057970492}" type="datetime1">
              <a:rPr lang="it-IT" smtClean="0"/>
              <a:t>05/04/2022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7E167B-0726-4B8E-80C1-10CB6BF8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CC29F-8EB7-4289-A26E-15C24A95C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9125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C0CB2-0A51-4E9D-AD9C-4B51902A2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C8ECB5-798A-4214-9971-F47A52B9E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9A869F-9C9A-456E-AF55-CE5CB652E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BC7B2-353D-4A21-BFBC-733B18F0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874EB-0758-446F-8317-F0FF269A342C}" type="datetime1">
              <a:rPr lang="it-IT" smtClean="0"/>
              <a:t>05/04/2022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78CF9-5731-44E0-BCF5-9C460356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91E55-113A-4F6A-9D78-766DC7CFD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445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6E27EE-61F6-4370-8111-670BC2CF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7E0652-8CA8-4B85-B894-4FDCE46F7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49592-B5B7-4E0A-8747-7C78634BE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86733-AA45-4B93-AA29-BC2D239EB510}" type="datetime1">
              <a:rPr lang="it-IT" smtClean="0"/>
              <a:t>05/04/2022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B370-0E0B-4904-B261-B2F5F0DB2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C82C8-A1E0-4FFC-A865-904461364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6722D-B2DD-4C78-BDC1-2EFC5070540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565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412-3811/2/3/9/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hyperlink" Target="https://en.wikipedia.org/wiki/Active_contour_mode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opencv.org/4.x/d3/db4/tutorial_py_watershed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Ramesh-X/Level-Se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898122108006329" TargetMode="External"/><Relationship Id="rId2" Type="http://schemas.openxmlformats.org/officeDocument/2006/relationships/hyperlink" Target="https://math.berkeley.edu/~sethian/Papers/sethian.osher.88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direct.com/science/article/pii/S0360128518301710" TargetMode="Externa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math.berkeley.edu/~sethian/2006/Papers/sethian.fastmarching.pdf" TargetMode="External"/><Relationship Id="rId3" Type="http://schemas.openxmlformats.org/officeDocument/2006/relationships/hyperlink" Target="https://en.wikipedia.org/wiki/Fast_marching_method" TargetMode="External"/><Relationship Id="rId7" Type="http://schemas.openxmlformats.org/officeDocument/2006/relationships/hyperlink" Target="https://math.berkeley.edu/~sethian/2006/Explanations/level_set_explain.html" TargetMode="External"/><Relationship Id="rId2" Type="http://schemas.openxmlformats.org/officeDocument/2006/relationships/hyperlink" Target="https://en.wikipedia.org/wiki/Marching_squ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evel-set_method" TargetMode="External"/><Relationship Id="rId5" Type="http://schemas.openxmlformats.org/officeDocument/2006/relationships/hyperlink" Target="https://en.wikipedia.org/wiki/Eikonal_equation" TargetMode="External"/><Relationship Id="rId4" Type="http://schemas.openxmlformats.org/officeDocument/2006/relationships/hyperlink" Target="https://en.wikipedia.org/wiki/Active_contour_model" TargetMode="External"/><Relationship Id="rId9" Type="http://schemas.openxmlformats.org/officeDocument/2006/relationships/hyperlink" Target="https://math.berkeley.edu/~sethian/Papers/sethian.osher.88.pdf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citeseerx.ist.psu.edu/viewdoc/download?doi=10.1.1.1083.7076&amp;rep=rep1&amp;type=pdf" TargetMode="External"/><Relationship Id="rId3" Type="http://schemas.openxmlformats.org/officeDocument/2006/relationships/hyperlink" Target="https://math.mit.edu/classes/18.086/2006/am57.pdf" TargetMode="External"/><Relationship Id="rId7" Type="http://schemas.openxmlformats.org/officeDocument/2006/relationships/hyperlink" Target="https://agustinus.kristia.de/techblog/2016/11/05/levelset-method/" TargetMode="External"/><Relationship Id="rId2" Type="http://schemas.openxmlformats.org/officeDocument/2006/relationships/hyperlink" Target="https://math.mit.edu/classes/18.086/2007/levelsetpres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21999117307441#br0070" TargetMode="External"/><Relationship Id="rId5" Type="http://schemas.openxmlformats.org/officeDocument/2006/relationships/hyperlink" Target="https://www.researchgate.net/publication/290437036_A_level_set_method_using_the_signed_distance_function" TargetMode="External"/><Relationship Id="rId4" Type="http://schemas.openxmlformats.org/officeDocument/2006/relationships/hyperlink" Target="https://profs.etsmtl.ca/hlombaert/levelset/" TargetMode="External"/><Relationship Id="rId9" Type="http://schemas.openxmlformats.org/officeDocument/2006/relationships/hyperlink" Target="https://ieeexplore.ieee.org/stamp/stamp.jsp?arnumber=5557813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igEmperor26/Level-Set-Methods-for-Signal-Image-and-Video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A5A5D-E015-4256-AE18-A1699B010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Set Methods for Image Segmentation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CCF67-F8CD-473A-BF59-2F9E3FAF3C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Michele Yin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E684B-7DDA-4D0E-ACCB-97D646C9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865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078E9-20FD-449D-A3D3-3C4D57B71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Active contour models ( aka snakes )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720F6-AB9F-4806-AB90-3C04D3674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10</a:t>
            </a:fld>
            <a:endParaRPr lang="it-IT"/>
          </a:p>
        </p:txBody>
      </p:sp>
      <p:pic>
        <p:nvPicPr>
          <p:cNvPr id="1026" name="Picture 2" descr="Infrastructures | Free Full-Text | The Potential of Active Contour Models  in Extracting Road Edges from Mobile Laser Scanning Data | HTML">
            <a:extLst>
              <a:ext uri="{FF2B5EF4-FFF2-40B4-BE49-F238E27FC236}">
                <a16:creationId xmlns:a16="http://schemas.microsoft.com/office/drawing/2014/main" id="{EC789AAC-3897-4984-9B70-C6C172C7129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684" y="1253331"/>
            <a:ext cx="530431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5E647-5FEC-4043-969C-B4616FFA8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69470"/>
            <a:ext cx="3662796" cy="588530"/>
          </a:xfrm>
        </p:spPr>
        <p:txBody>
          <a:bodyPr/>
          <a:lstStyle/>
          <a:p>
            <a:pPr algn="l"/>
            <a:r>
              <a:rPr lang="it-IT" dirty="0">
                <a:hlinkClick r:id="rId3"/>
              </a:rPr>
              <a:t>https://www.mdpi.com/2412-3811/2/3/9/html</a:t>
            </a:r>
            <a:endParaRPr lang="it-IT" dirty="0"/>
          </a:p>
          <a:p>
            <a:pPr algn="l"/>
            <a:r>
              <a:rPr lang="it-IT" dirty="0">
                <a:hlinkClick r:id="rId4"/>
              </a:rPr>
              <a:t>https://en.wikipedia.org/wiki/Active_contour_model</a:t>
            </a:r>
            <a:endParaRPr lang="it-IT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8EA4E45-9514-4B22-9625-A818CC116C6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250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Track discrete points on the contour</a:t>
            </a:r>
          </a:p>
          <a:p>
            <a:r>
              <a:rPr lang="en-GB" dirty="0"/>
              <a:t>Hard to parametrize correctly in case of topology changes</a:t>
            </a:r>
          </a:p>
          <a:p>
            <a:r>
              <a:rPr lang="en-GB" dirty="0"/>
              <a:t>Hard to track merging spheres</a:t>
            </a:r>
            <a:endParaRPr lang="it-IT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CD5350D-2353-4FAE-9A17-E92B3D9E7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739" y="3923036"/>
            <a:ext cx="4403981" cy="207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871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Implicit contours with level sets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54401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Easier to model dynamic contours</a:t>
                </a:r>
              </a:p>
              <a:p>
                <a:endParaRPr lang="en-GB" b="0" dirty="0"/>
              </a:p>
              <a:p>
                <a:r>
                  <a:rPr lang="it-IT" dirty="0"/>
                  <a:t>Active </a:t>
                </a:r>
                <a:r>
                  <a:rPr lang="it-IT" dirty="0" err="1"/>
                  <a:t>contour</a:t>
                </a:r>
                <a:r>
                  <a:rPr lang="it-IT" dirty="0"/>
                  <a:t> tracking techniques </a:t>
                </a:r>
                <a:r>
                  <a:rPr lang="it-IT" dirty="0" err="1"/>
                  <a:t>require</a:t>
                </a:r>
                <a:r>
                  <a:rPr lang="it-IT" dirty="0"/>
                  <a:t> to model the </a:t>
                </a:r>
                <a:r>
                  <a:rPr lang="it-IT" dirty="0" err="1"/>
                  <a:t>complex</a:t>
                </a:r>
                <a:r>
                  <a:rPr lang="it-IT" dirty="0"/>
                  <a:t> </a:t>
                </a:r>
                <a:r>
                  <a:rPr lang="it-IT" dirty="0" err="1"/>
                  <a:t>change</a:t>
                </a:r>
                <a:r>
                  <a:rPr lang="it-IT" dirty="0"/>
                  <a:t> in </a:t>
                </a:r>
                <a:r>
                  <a:rPr lang="it-IT" dirty="0" err="1"/>
                  <a:t>topology</a:t>
                </a:r>
                <a:r>
                  <a:rPr lang="it-IT" dirty="0"/>
                  <a:t> </a:t>
                </a:r>
                <a:r>
                  <a:rPr lang="it-IT" dirty="0" err="1"/>
                  <a:t>using</a:t>
                </a:r>
                <a:r>
                  <a:rPr lang="it-IT" dirty="0"/>
                  <a:t> </a:t>
                </a:r>
                <a:r>
                  <a:rPr lang="it-IT" dirty="0" err="1"/>
                  <a:t>parameters</a:t>
                </a:r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  <a:p>
                <a:r>
                  <a:rPr lang="it-IT" dirty="0"/>
                  <a:t>Level sets </a:t>
                </a:r>
                <a:r>
                  <a:rPr lang="it-IT" dirty="0" err="1"/>
                  <a:t>implicitly</a:t>
                </a:r>
                <a:r>
                  <a:rPr lang="it-IT" dirty="0"/>
                  <a:t> </a:t>
                </a:r>
                <a:r>
                  <a:rPr lang="it-IT" dirty="0" err="1"/>
                  <a:t>define</a:t>
                </a:r>
                <a:r>
                  <a:rPr lang="it-IT" dirty="0"/>
                  <a:t> the </a:t>
                </a:r>
                <a:r>
                  <a:rPr lang="it-IT" dirty="0" err="1"/>
                  <a:t>contour</a:t>
                </a:r>
                <a:r>
                  <a:rPr lang="it-IT" dirty="0"/>
                  <a:t> </a:t>
                </a:r>
                <a:r>
                  <a:rPr lang="it-IT" dirty="0" err="1"/>
                  <a:t>without</a:t>
                </a:r>
                <a:r>
                  <a:rPr lang="it-IT" dirty="0"/>
                  <a:t> </a:t>
                </a:r>
                <a:r>
                  <a:rPr lang="it-IT" dirty="0" err="1"/>
                  <a:t>complex</a:t>
                </a:r>
                <a:r>
                  <a:rPr lang="it-IT" dirty="0"/>
                  <a:t> </a:t>
                </a:r>
                <a:r>
                  <a:rPr lang="it-IT" dirty="0" err="1"/>
                  <a:t>parameters</a:t>
                </a:r>
                <a:endParaRPr lang="it-IT" dirty="0"/>
              </a:p>
              <a:p>
                <a:endParaRPr lang="it-IT" dirty="0"/>
              </a:p>
              <a:p>
                <a:r>
                  <a:rPr lang="it-IT" dirty="0" err="1"/>
                  <a:t>We</a:t>
                </a:r>
                <a:r>
                  <a:rPr lang="it-IT" dirty="0"/>
                  <a:t> just </a:t>
                </a:r>
                <a:r>
                  <a:rPr lang="it-IT" dirty="0" err="1"/>
                  <a:t>need</a:t>
                </a:r>
                <a:r>
                  <a:rPr lang="it-IT" dirty="0"/>
                  <a:t> the curve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54401" cy="4351338"/>
              </a:xfrm>
              <a:blipFill>
                <a:blip r:embed="rId2"/>
                <a:stretch>
                  <a:fillRect l="-1625" t="-3081" b="-2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97045C-6622-4B48-AB89-093F33A5E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11</a:t>
            </a:fld>
            <a:endParaRPr lang="it-IT"/>
          </a:p>
        </p:txBody>
      </p:sp>
      <p:pic>
        <p:nvPicPr>
          <p:cNvPr id="8" name="Picture 7" descr="A picture containing surface chart&#10;&#10;Description automatically generated">
            <a:extLst>
              <a:ext uri="{FF2B5EF4-FFF2-40B4-BE49-F238E27FC236}">
                <a16:creationId xmlns:a16="http://schemas.microsoft.com/office/drawing/2014/main" id="{9D1543E7-3574-462C-BE2B-343FC3082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3" t="1158" r="6440" b="1991"/>
          <a:stretch/>
        </p:blipFill>
        <p:spPr>
          <a:xfrm>
            <a:off x="8284502" y="136525"/>
            <a:ext cx="3907498" cy="66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306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2A141-2676-4A49-97A3-D8F455A1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Equations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EBF211-F0CD-4FAF-BD89-4AD6985B0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>
                    <a:solidFill>
                      <a:srgbClr val="000000"/>
                    </a:solidFill>
                    <a:latin typeface="Helvetica" panose="020B0604020202020204" pitchFamily="34" charset="0"/>
                  </a:rPr>
                  <a:t>For images: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: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 </m:t>
                          </m:r>
                        </m:e>
                      </m:d>
                    </m:oMath>
                  </m:oMathPara>
                </a14:m>
                <a:endParaRPr lang="en-GB" dirty="0">
                  <a:solidFill>
                    <a:srgbClr val="000000"/>
                  </a:solidFill>
                  <a:latin typeface="Helvetica" panose="020B0604020202020204" pitchFamily="34" charset="0"/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000000"/>
                  </a:solidFill>
                  <a:latin typeface="Helvetica" panose="020B0604020202020204" pitchFamily="34" charset="0"/>
                </a:endParaRPr>
              </a:p>
              <a:p>
                <a:r>
                  <a:rPr lang="en-GB" dirty="0">
                    <a:solidFill>
                      <a:srgbClr val="000000"/>
                    </a:solidFill>
                    <a:latin typeface="Helvetica" panose="020B0604020202020204" pitchFamily="34" charset="0"/>
                  </a:rPr>
                  <a:t>How do we define ?: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b="0" i="0" dirty="0">
                    <a:solidFill>
                      <a:srgbClr val="000000"/>
                    </a:solidFill>
                    <a:effectLst/>
                    <a:latin typeface="Helvetica" panose="020B0604020202020204" pitchFamily="34" charset="0"/>
                  </a:rPr>
                  <a:t> </a:t>
                </a:r>
              </a:p>
              <a:p>
                <a:pPr marL="0" indent="0" algn="ctr">
                  <a:buNone/>
                </a:pPr>
                <a:endParaRPr lang="en-GB" b="0" i="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</a:endParaRPr>
              </a:p>
              <a:p>
                <a:r>
                  <a:rPr lang="en-GB" dirty="0">
                    <a:solidFill>
                      <a:srgbClr val="000000"/>
                    </a:solidFill>
                    <a:latin typeface="Helvetica" panose="020B0604020202020204" pitchFamily="34" charset="0"/>
                  </a:rPr>
                  <a:t>It can be a</a:t>
                </a:r>
                <a:r>
                  <a:rPr lang="en-GB" b="0" i="0" dirty="0">
                    <a:solidFill>
                      <a:srgbClr val="000000"/>
                    </a:solidFill>
                    <a:effectLst/>
                    <a:latin typeface="Helvetica" panose="020B0604020202020204" pitchFamily="34" charset="0"/>
                  </a:rPr>
                  <a:t>nything as long as its </a:t>
                </a:r>
                <a:r>
                  <a:rPr lang="en-GB" b="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zero level set  </a:t>
                </a:r>
                <a:r>
                  <a:rPr lang="en-GB" b="0" i="0" dirty="0">
                    <a:solidFill>
                      <a:srgbClr val="000000"/>
                    </a:solidFill>
                    <a:effectLst/>
                    <a:latin typeface="Helvetica" panose="020B0604020202020204" pitchFamily="34" charset="0"/>
                  </a:rPr>
                  <a:t>yields the correct contour</a:t>
                </a:r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EBF211-F0CD-4FAF-BD89-4AD6985B0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 r="-2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72065-D737-4E6D-A41F-5CE0F43A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715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Equation Evolution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05337C-3B8E-4FA9-9DC6-5D8AABF50E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dirty="0">
                    <a:ea typeface="Cambria" panose="02040503050406030204" pitchFamily="18" charset="0"/>
                  </a:rPr>
                  <a:t>Level set </a:t>
                </a:r>
                <a:r>
                  <a:rPr lang="it-IT" dirty="0" err="1">
                    <a:ea typeface="Cambria" panose="02040503050406030204" pitchFamily="18" charset="0"/>
                  </a:rPr>
                  <a:t>methods</a:t>
                </a:r>
                <a:r>
                  <a:rPr lang="it-IT" dirty="0">
                    <a:ea typeface="Cambria" panose="02040503050406030204" pitchFamily="18" charset="0"/>
                  </a:rPr>
                  <a:t> </a:t>
                </a:r>
                <a:r>
                  <a:rPr lang="it-IT" dirty="0" err="1">
                    <a:ea typeface="Cambria" panose="02040503050406030204" pitchFamily="18" charset="0"/>
                  </a:rPr>
                  <a:t>manipulate</a:t>
                </a:r>
                <a:r>
                  <a:rPr lang="it-IT" dirty="0"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it-IT" dirty="0"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dirty="0" err="1">
                    <a:ea typeface="Cambria" panose="02040503050406030204" pitchFamily="18" charset="0"/>
                  </a:rPr>
                  <a:t>through</a:t>
                </a:r>
                <a:r>
                  <a:rPr lang="it-IT" dirty="0"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𝐹</m:t>
                    </m:r>
                  </m:oMath>
                </a14:m>
                <a:endParaRPr lang="en-GB" dirty="0">
                  <a:latin typeface="Cambria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num>
                        <m:den>
                          <m:r>
                            <a:rPr lang="it-IT" i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it-IT" i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begChr m:val="|"/>
                          <m:endChr m:val="|"/>
                          <m:ctrlPr>
                            <a:rPr lang="it-IT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it-IT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it-IT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 err="1">
                    <a:ea typeface="Cambria Math" panose="02040503050406030204" pitchFamily="18" charset="0"/>
                  </a:rPr>
                  <a:t>is</a:t>
                </a:r>
                <a:r>
                  <a:rPr lang="it-IT" dirty="0">
                    <a:ea typeface="Cambria Math" panose="02040503050406030204" pitchFamily="18" charset="0"/>
                  </a:rPr>
                  <a:t> the 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velocity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>
                    <a:ea typeface="Cambria Math" panose="02040503050406030204" pitchFamily="18" charset="0"/>
                  </a:rPr>
                  <a:t>or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speed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r>
                  <a:rPr lang="it-IT" dirty="0" err="1">
                    <a:ea typeface="Cambria Math" panose="02040503050406030204" pitchFamily="18" charset="0"/>
                  </a:rPr>
                  <a:t>function</a:t>
                </a:r>
                <a:endParaRPr lang="it-IT" dirty="0">
                  <a:ea typeface="Cambria Math" panose="02040503050406030204" pitchFamily="18" charset="0"/>
                </a:endParaRPr>
              </a:p>
              <a:p>
                <a:r>
                  <a:rPr lang="it-IT" dirty="0" err="1"/>
                  <a:t>Similar</a:t>
                </a:r>
                <a:r>
                  <a:rPr lang="it-IT" dirty="0"/>
                  <a:t> to Hamilton-</a:t>
                </a:r>
                <a:r>
                  <a:rPr lang="it-IT" dirty="0" err="1"/>
                  <a:t>Jacobi</a:t>
                </a:r>
                <a:r>
                  <a:rPr lang="it-IT" dirty="0"/>
                  <a:t> </a:t>
                </a:r>
                <a:r>
                  <a:rPr lang="it-IT" dirty="0" err="1"/>
                  <a:t>equations</a:t>
                </a:r>
                <a:r>
                  <a:rPr lang="it-IT" dirty="0"/>
                  <a:t> ( </a:t>
                </a:r>
                <a:r>
                  <a:rPr lang="it-IT" dirty="0" err="1"/>
                  <a:t>Eikonal</a:t>
                </a:r>
                <a:r>
                  <a:rPr lang="it-IT" dirty="0"/>
                  <a:t> </a:t>
                </a:r>
                <a:r>
                  <a:rPr lang="it-IT" dirty="0" err="1"/>
                  <a:t>equation</a:t>
                </a:r>
                <a:r>
                  <a:rPr lang="it-IT" dirty="0"/>
                  <a:t> 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GB" b="0" i="0" dirty="0">
                    <a:solidFill>
                      <a:srgbClr val="000000"/>
                    </a:solidFill>
                    <a:effectLst/>
                    <a:latin typeface="Helvetica" panose="020B0604020202020204" pitchFamily="34" charset="0"/>
                  </a:rPr>
                  <a:t> 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05337C-3B8E-4FA9-9DC6-5D8AABF50E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12A53-DE64-4B6F-9722-D0895D7B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0722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Equation Evolution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05337C-3B8E-4FA9-9DC6-5D8AABF50E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>
                    <a:ea typeface="Cambria" panose="02040503050406030204" pitchFamily="18" charset="0"/>
                  </a:rPr>
                  <a:t>Partial Differential Equation ( PDE )</a:t>
                </a:r>
              </a:p>
              <a:p>
                <a:r>
                  <a:rPr lang="en-GB" dirty="0">
                    <a:ea typeface="Cambria" panose="02040503050406030204" pitchFamily="18" charset="0"/>
                  </a:rPr>
                  <a:t>Complex to solve</a:t>
                </a:r>
              </a:p>
              <a:p>
                <a:r>
                  <a:rPr lang="en-GB" dirty="0">
                    <a:ea typeface="Cambria" panose="02040503050406030204" pitchFamily="18" charset="0"/>
                  </a:rPr>
                  <a:t>Many approximate solution</a:t>
                </a:r>
                <a:r>
                  <a:rPr lang="it-IT" dirty="0">
                    <a:ea typeface="Cambria" panose="02040503050406030204" pitchFamily="18" charset="0"/>
                  </a:rPr>
                  <a:t>s </a:t>
                </a:r>
              </a:p>
              <a:p>
                <a:r>
                  <a:rPr lang="it-IT" dirty="0" err="1">
                    <a:ea typeface="Cambria" panose="02040503050406030204" pitchFamily="18" charset="0"/>
                  </a:rPr>
                  <a:t>Possible</a:t>
                </a:r>
                <a:r>
                  <a:rPr lang="it-IT" dirty="0">
                    <a:ea typeface="Cambria" panose="02040503050406030204" pitchFamily="18" charset="0"/>
                  </a:rPr>
                  <a:t> </a:t>
                </a:r>
                <a:r>
                  <a:rPr lang="it-IT" dirty="0" err="1">
                    <a:ea typeface="Cambria" panose="02040503050406030204" pitchFamily="18" charset="0"/>
                  </a:rPr>
                  <a:t>solution</a:t>
                </a:r>
                <a:r>
                  <a:rPr lang="it-IT" dirty="0">
                    <a:ea typeface="Cambria" panose="02040503050406030204" pitchFamily="18" charset="0"/>
                  </a:rPr>
                  <a:t>: finite </a:t>
                </a:r>
                <a:r>
                  <a:rPr lang="it-IT" dirty="0" err="1">
                    <a:ea typeface="Cambria" panose="02040503050406030204" pitchFamily="18" charset="0"/>
                  </a:rPr>
                  <a:t>differences</a:t>
                </a:r>
                <a:endParaRPr lang="it-IT" dirty="0">
                  <a:ea typeface="Cambria" panose="02040503050406030204" pitchFamily="18" charset="0"/>
                </a:endParaRPr>
              </a:p>
              <a:p>
                <a:endParaRPr lang="it-IT" dirty="0">
                  <a:ea typeface="Cambria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" panose="02040503050406030204" pitchFamily="18" charset="0"/>
                                </a:rPr>
                                <m:t>𝑥</m:t>
                              </m:r>
                              <m:d>
                                <m:d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" panose="02040503050406030204" pitchFamily="18" charset="0"/>
                                </a:rPr>
                                <m:t>,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  <a:ea typeface="Cambria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GB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GB" b="0" i="0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x</m:t>
                              </m:r>
                              <m:d>
                                <m:dPr>
                                  <m:ctrlPr>
                                    <a:rPr lang="en-GB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b="0" i="0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t</m:t>
                                  </m:r>
                                </m:e>
                              </m:d>
                              <m:r>
                                <a:rPr lang="en-GB" b="0" i="0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GB" b="0" i="0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en-GB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m:rPr>
                                  <m:sty m:val="p"/>
                                </m:rPr>
                                <a:rPr lang="en-GB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</m:t>
                              </m:r>
                            </m:e>
                          </m:d>
                          <m:r>
                            <a:rPr lang="en-GB" b="0" i="0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GB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x</m:t>
                              </m:r>
                              <m:d>
                                <m:dPr>
                                  <m:ctrlPr>
                                    <a:rPr lang="en-GB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t</m:t>
                                  </m:r>
                                </m:e>
                              </m:d>
                              <m:r>
                                <a:rPr lang="en-GB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GB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l-GR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m:rPr>
                              <m:sty m:val="p"/>
                            </m:rPr>
                            <a:rPr lang="en-GB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den>
                      </m:f>
                    </m:oMath>
                  </m:oMathPara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endParaRPr lang="en-GB" b="0" dirty="0">
                  <a:ea typeface="Cambria" panose="02040503050406030204" pitchFamily="18" charset="0"/>
                </a:endParaRPr>
              </a:p>
              <a:p>
                <a:endParaRPr lang="it-IT" dirty="0">
                  <a:ea typeface="Cambria" panose="02040503050406030204" pitchFamily="18" charset="0"/>
                </a:endParaRPr>
              </a:p>
              <a:p>
                <a:endParaRPr lang="en-GB" dirty="0"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05337C-3B8E-4FA9-9DC6-5D8AABF50E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12A53-DE64-4B6F-9722-D0895D7B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0388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Fast Marching Method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5337C-3B8E-4FA9-9DC6-5D8AABF50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Developed by Sethian in “A Fast Marching Level Set Method for </a:t>
            </a:r>
            <a:r>
              <a:rPr lang="en-GB" dirty="0" err="1"/>
              <a:t>Monotonicaly</a:t>
            </a:r>
            <a:r>
              <a:rPr lang="en-GB" dirty="0"/>
              <a:t> Advancing Fronts”</a:t>
            </a:r>
            <a:r>
              <a:rPr lang="it-IT" baseline="30000" dirty="0"/>
              <a:t> 4</a:t>
            </a:r>
            <a:r>
              <a:rPr lang="it-IT" dirty="0"/>
              <a:t> in 1995</a:t>
            </a:r>
          </a:p>
          <a:p>
            <a:r>
              <a:rPr lang="it-IT" dirty="0" err="1"/>
              <a:t>Allows</a:t>
            </a:r>
            <a:r>
              <a:rPr lang="it-IT" dirty="0"/>
              <a:t> to </a:t>
            </a:r>
            <a:r>
              <a:rPr lang="it-IT" dirty="0" err="1"/>
              <a:t>efficiently</a:t>
            </a:r>
            <a:r>
              <a:rPr lang="it-IT" dirty="0"/>
              <a:t> </a:t>
            </a:r>
            <a:r>
              <a:rPr lang="it-IT" dirty="0" err="1"/>
              <a:t>approximate</a:t>
            </a:r>
            <a:r>
              <a:rPr lang="it-IT" dirty="0"/>
              <a:t> the </a:t>
            </a:r>
            <a:r>
              <a:rPr lang="it-IT" dirty="0" err="1"/>
              <a:t>solution</a:t>
            </a:r>
            <a:r>
              <a:rPr lang="it-IT" dirty="0"/>
              <a:t> of the PDE</a:t>
            </a:r>
          </a:p>
          <a:p>
            <a:r>
              <a:rPr lang="it-IT" dirty="0" err="1"/>
              <a:t>Similar</a:t>
            </a:r>
            <a:r>
              <a:rPr lang="it-IT" dirty="0"/>
              <a:t> to </a:t>
            </a:r>
            <a:r>
              <a:rPr lang="it-IT" dirty="0" err="1"/>
              <a:t>Dijkstra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56159-A59B-4299-9AC3-57C3B70AE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F1782-9E67-47EE-8541-9401306B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5236502" cy="365125"/>
          </a:xfrm>
        </p:spPr>
        <p:txBody>
          <a:bodyPr/>
          <a:lstStyle/>
          <a:p>
            <a:r>
              <a:rPr lang="it-IT" dirty="0">
                <a:solidFill>
                  <a:srgbClr val="898989"/>
                </a:solidFill>
              </a:rPr>
              <a:t>4 h</a:t>
            </a:r>
            <a:r>
              <a:rPr lang="it-IT" dirty="0"/>
              <a:t>ttps://math.berkeley.edu/~sethian/2006/Papers/sethian.fastmarching.pdf</a:t>
            </a:r>
          </a:p>
        </p:txBody>
      </p:sp>
    </p:spTree>
    <p:extLst>
      <p:ext uri="{BB962C8B-B14F-4D97-AF65-F5344CB8AC3E}">
        <p14:creationId xmlns:p14="http://schemas.microsoft.com/office/powerpoint/2010/main" val="1851020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5337C-3B8E-4FA9-9DC6-5D8AABF50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Topological merging and breaking is handled naturally, and the basic first order scheme is extremely simple to program</a:t>
            </a:r>
          </a:p>
          <a:p>
            <a:r>
              <a:rPr lang="en-GB" dirty="0"/>
              <a:t>Contour computation is made using a discrete cartesian grid</a:t>
            </a:r>
          </a:p>
          <a:p>
            <a:r>
              <a:rPr lang="en-GB" dirty="0"/>
              <a:t>The speed may be an arbitrary function of the curvature ( flame propagation in </a:t>
            </a:r>
            <a:r>
              <a:rPr lang="en-GB" dirty="0" err="1"/>
              <a:t>Oshier</a:t>
            </a:r>
            <a:r>
              <a:rPr lang="en-GB" dirty="0"/>
              <a:t> )</a:t>
            </a:r>
          </a:p>
          <a:p>
            <a:r>
              <a:rPr lang="en-GB" dirty="0"/>
              <a:t>Simpler than active contour tracking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14788-F83C-46EF-8E38-E5E90F3B0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0671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dirty="0"/>
                  <a:t>Requires numerical analysis to solve</a:t>
                </a:r>
              </a:p>
              <a:p>
                <a:r>
                  <a:rPr lang="en-GB" dirty="0"/>
                  <a:t>Level set equation develops irregularities with evolution, ( due to numerical errors )</a:t>
                </a:r>
              </a:p>
              <a:p>
                <a:r>
                  <a:rPr lang="en-GB" dirty="0"/>
                  <a:t>Require reinitialization</a:t>
                </a:r>
                <a:endParaRPr lang="it-IT" dirty="0"/>
              </a:p>
              <a:p>
                <a:r>
                  <a:rPr lang="it-IT" dirty="0"/>
                  <a:t>A </a:t>
                </a:r>
                <a:r>
                  <a:rPr lang="it-IT" dirty="0" err="1"/>
                  <a:t>possible</a:t>
                </a:r>
                <a:r>
                  <a:rPr lang="it-IT" dirty="0"/>
                  <a:t> </a:t>
                </a:r>
                <a:r>
                  <a:rPr lang="it-IT" dirty="0" err="1"/>
                  <a:t>reinitialization</a:t>
                </a:r>
                <a:r>
                  <a:rPr lang="it-IT" dirty="0"/>
                  <a:t>: </a:t>
                </a:r>
                <a:r>
                  <a:rPr lang="it-IT" dirty="0" err="1"/>
                  <a:t>signed</a:t>
                </a:r>
                <a:r>
                  <a:rPr lang="it-IT" dirty="0"/>
                  <a:t> </a:t>
                </a:r>
                <a:r>
                  <a:rPr lang="it-IT" dirty="0" err="1"/>
                  <a:t>distance</a:t>
                </a:r>
                <a:r>
                  <a:rPr lang="it-IT" dirty="0"/>
                  <a:t> </a:t>
                </a:r>
                <a:r>
                  <a:rPr lang="it-IT" dirty="0" err="1"/>
                  <a:t>function</a:t>
                </a:r>
                <a:r>
                  <a:rPr lang="it-IT" dirty="0"/>
                  <a:t> ( </a:t>
                </a:r>
                <a:r>
                  <a:rPr lang="it-IT" dirty="0" err="1"/>
                  <a:t>redistancing</a:t>
                </a:r>
                <a:r>
                  <a:rPr lang="it-IT" dirty="0"/>
                  <a:t> )</a:t>
                </a:r>
              </a:p>
              <a:p>
                <a:endParaRPr lang="it-IT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dirty="0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num>
                        <m:den>
                          <m:r>
                            <a:rPr lang="it-IT" i="0" dirty="0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it-IT" i="0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GB" b="0" i="1" dirty="0" smtClean="0">
                          <a:latin typeface="Cambria Math" panose="02040503050406030204" pitchFamily="18" charset="0"/>
                        </a:rPr>
                        <m:t>)</m:t>
                      </m:r>
                      <m:d>
                        <m:dPr>
                          <m:ctrlPr>
                            <a:rPr lang="it-IT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0" dirty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 i="0" dirty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d>
                    </m:oMath>
                  </m:oMathPara>
                </a14:m>
                <a:endParaRPr lang="it-IT" dirty="0"/>
              </a:p>
              <a:p>
                <a:endParaRPr lang="it-IT" dirty="0"/>
              </a:p>
              <a:p>
                <a:r>
                  <a:rPr lang="it-IT" dirty="0"/>
                  <a:t>Some </a:t>
                </a:r>
                <a:r>
                  <a:rPr lang="it-IT" dirty="0" err="1"/>
                  <a:t>better</a:t>
                </a:r>
                <a:r>
                  <a:rPr lang="it-IT" dirty="0"/>
                  <a:t> </a:t>
                </a:r>
                <a:r>
                  <a:rPr lang="it-IT" dirty="0" err="1"/>
                  <a:t>implementations</a:t>
                </a:r>
                <a:r>
                  <a:rPr lang="it-IT" dirty="0"/>
                  <a:t> </a:t>
                </a:r>
                <a:r>
                  <a:rPr lang="it-IT" dirty="0" err="1"/>
                  <a:t>without</a:t>
                </a:r>
                <a:r>
                  <a:rPr lang="it-IT" dirty="0"/>
                  <a:t> </a:t>
                </a:r>
                <a:r>
                  <a:rPr lang="it-IT" dirty="0" err="1"/>
                  <a:t>need</a:t>
                </a:r>
                <a:r>
                  <a:rPr lang="it-IT" dirty="0"/>
                  <a:t> of </a:t>
                </a:r>
                <a:r>
                  <a:rPr lang="it-IT" dirty="0" err="1"/>
                  <a:t>reinitialization</a:t>
                </a:r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081" b="-33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D8ED4-2CC9-4E9C-9F8C-C59E0B56B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0351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surface chart&#10;&#10;Description automatically generated">
            <a:extLst>
              <a:ext uri="{FF2B5EF4-FFF2-40B4-BE49-F238E27FC236}">
                <a16:creationId xmlns:a16="http://schemas.microsoft.com/office/drawing/2014/main" id="{1ABC507D-3B92-459F-BCDA-18B3C70DB3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2" t="15748" r="16307" b="7434"/>
          <a:stretch/>
        </p:blipFill>
        <p:spPr>
          <a:xfrm>
            <a:off x="6640411" y="2072986"/>
            <a:ext cx="3678381" cy="35121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</a:t>
            </a:r>
            <a:endParaRPr lang="it-IT" dirty="0"/>
          </a:p>
        </p:txBody>
      </p:sp>
      <p:pic>
        <p:nvPicPr>
          <p:cNvPr id="6" name="Content Placeholder 5" descr="Chart, surface chart&#10;&#10;Description automatically generated">
            <a:extLst>
              <a:ext uri="{FF2B5EF4-FFF2-40B4-BE49-F238E27FC236}">
                <a16:creationId xmlns:a16="http://schemas.microsoft.com/office/drawing/2014/main" id="{5DE20BB7-D2F5-423C-9FAA-F70D42FD9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7" t="15472" r="14627" b="7277"/>
          <a:stretch/>
        </p:blipFill>
        <p:spPr>
          <a:xfrm>
            <a:off x="1935928" y="2202872"/>
            <a:ext cx="3725141" cy="336145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B0AC-3665-4F41-864E-8F9C7BE1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18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FA5B9F-1B48-4716-828B-E89F293A80A7}"/>
              </a:ext>
            </a:extLst>
          </p:cNvPr>
          <p:cNvSpPr txBox="1"/>
          <p:nvPr/>
        </p:nvSpPr>
        <p:spPr>
          <a:xfrm>
            <a:off x="7549396" y="6139418"/>
            <a:ext cx="1860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 </a:t>
            </a:r>
            <a:r>
              <a:rPr lang="en-GB" dirty="0" err="1"/>
              <a:t>redistancing</a:t>
            </a:r>
            <a:endParaRPr lang="it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94E4E-75F4-4885-B185-8958D3F4F7B3}"/>
              </a:ext>
            </a:extLst>
          </p:cNvPr>
          <p:cNvSpPr txBox="1"/>
          <p:nvPr/>
        </p:nvSpPr>
        <p:spPr>
          <a:xfrm>
            <a:off x="2691002" y="6139418"/>
            <a:ext cx="2252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Without </a:t>
            </a:r>
            <a:r>
              <a:rPr lang="en-GB" dirty="0" err="1"/>
              <a:t>redistancing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05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6E150-54F3-4E0B-B999-0E475BBB9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Epilepsy warning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8B8B7-FC0F-4622-9308-7AD8DFB2D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C6593-41A9-437B-AA0A-C202F5A5F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868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segmentation</a:t>
            </a:r>
            <a:endParaRPr lang="it-IT" dirty="0"/>
          </a:p>
        </p:txBody>
      </p:sp>
      <p:pic>
        <p:nvPicPr>
          <p:cNvPr id="7" name="Picture 6" descr="Chart, bubble chart&#10;&#10;Description automatically generated">
            <a:extLst>
              <a:ext uri="{FF2B5EF4-FFF2-40B4-BE49-F238E27FC236}">
                <a16:creationId xmlns:a16="http://schemas.microsoft.com/office/drawing/2014/main" id="{B3771729-E171-4310-95E2-338942327E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1" t="10359" r="23524" b="5006"/>
          <a:stretch/>
        </p:blipFill>
        <p:spPr>
          <a:xfrm>
            <a:off x="3359150" y="1943100"/>
            <a:ext cx="3213100" cy="3714750"/>
          </a:xfrm>
          <a:prstGeom prst="rect">
            <a:avLst/>
          </a:prstGeom>
        </p:spPr>
      </p:pic>
      <p:pic>
        <p:nvPicPr>
          <p:cNvPr id="5" name="Content Placeholder 4" descr="A pile of coins&#10;&#10;Description automatically generated with medium confidence">
            <a:extLst>
              <a:ext uri="{FF2B5EF4-FFF2-40B4-BE49-F238E27FC236}">
                <a16:creationId xmlns:a16="http://schemas.microsoft.com/office/drawing/2014/main" id="{FDA9AE69-7DBC-47E8-A3CF-7ED825E7C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990724"/>
            <a:ext cx="2777270" cy="343852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5CC5D3-5322-425F-B0BC-C22AB49C6149}"/>
              </a:ext>
            </a:extLst>
          </p:cNvPr>
          <p:cNvSpPr txBox="1"/>
          <p:nvPr/>
        </p:nvSpPr>
        <p:spPr>
          <a:xfrm>
            <a:off x="6915149" y="1943100"/>
            <a:ext cx="478155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try to get semantic segmentation of different areas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Many different techniques</a:t>
            </a:r>
          </a:p>
          <a:p>
            <a:endParaRPr lang="it-IT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C8A272-F5B0-4854-B963-B43FDBF2E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</a:t>
            </a:fld>
            <a:endParaRPr lang="it-IT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EFC082F-B23A-4484-B1D4-F1D6ED06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405745" cy="365125"/>
          </a:xfrm>
        </p:spPr>
        <p:txBody>
          <a:bodyPr/>
          <a:lstStyle/>
          <a:p>
            <a:r>
              <a:rPr lang="it-IT" dirty="0">
                <a:hlinkClick r:id="rId4"/>
              </a:rPr>
              <a:t>https://docs.opencv.org/4.x/d3/db4/tutorial_py_watershed.html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96077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70D93-7B39-444F-9AD6-CE58CDA3A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about image segmentation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42E06E-7B99-40E3-BD41-26A0AEF772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Choose 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that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close to 0 </a:t>
                </a:r>
                <a:r>
                  <a:rPr lang="it-IT" dirty="0" err="1"/>
                  <a:t>at</a:t>
                </a:r>
                <a:r>
                  <a:rPr lang="it-IT" dirty="0"/>
                  <a:t> the </a:t>
                </a:r>
                <a:r>
                  <a:rPr lang="it-IT" dirty="0" err="1"/>
                  <a:t>contours</a:t>
                </a:r>
                <a:r>
                  <a:rPr lang="it-IT" dirty="0"/>
                  <a:t> of the image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it-IT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1+||</m:t>
                          </m:r>
                          <m:r>
                            <m:rPr>
                              <m:sty m:val="p"/>
                            </m:rP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||</m:t>
                          </m:r>
                        </m:den>
                      </m:f>
                    </m:oMath>
                  </m:oMathPara>
                </a14:m>
                <a:endParaRPr lang="en-GB" b="0" dirty="0"/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42E06E-7B99-40E3-BD41-26A0AEF772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FD5F8-C2D1-4F06-BF63-32DB0FD9C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1AC998-C0DD-4D5F-982E-4C224E928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3" r="8623"/>
          <a:stretch/>
        </p:blipFill>
        <p:spPr>
          <a:xfrm>
            <a:off x="1944831" y="3272119"/>
            <a:ext cx="8302338" cy="334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86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103D-7527-414B-AE31-AFA8375CB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A73BDB-BFA0-4184-923C-371B19D3E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697971"/>
            <a:ext cx="3994150" cy="53255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24F32-E31E-4832-B2EA-F6B20CC5A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21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C78784-1515-4915-8E71-0CB437D3D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02164" y="702761"/>
            <a:ext cx="4051636" cy="540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64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F565-4B21-4623-AE03-A70902D49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state of the art implementations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879B1-2095-4674-B183-A44928037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Distance Regularized Level Set Evolution and Its Application to Image Segmentation - </a:t>
            </a:r>
            <a:r>
              <a:rPr lang="en-GB" dirty="0" err="1"/>
              <a:t>Chunming</a:t>
            </a:r>
            <a:r>
              <a:rPr lang="en-GB" dirty="0"/>
              <a:t> Li, </a:t>
            </a:r>
            <a:r>
              <a:rPr lang="en-GB" dirty="0" err="1"/>
              <a:t>Chenyang</a:t>
            </a:r>
            <a:r>
              <a:rPr lang="en-GB" dirty="0"/>
              <a:t> X,  </a:t>
            </a:r>
            <a:r>
              <a:rPr lang="en-GB" dirty="0" err="1"/>
              <a:t>Changfeng</a:t>
            </a:r>
            <a:r>
              <a:rPr lang="en-GB" dirty="0"/>
              <a:t> </a:t>
            </a:r>
            <a:r>
              <a:rPr lang="en-GB" dirty="0" err="1"/>
              <a:t>Gui</a:t>
            </a:r>
            <a:r>
              <a:rPr lang="en-GB" dirty="0"/>
              <a:t>, and Martin D. Fox, (2010)</a:t>
            </a:r>
          </a:p>
          <a:p>
            <a:r>
              <a:rPr lang="en-GB" dirty="0">
                <a:hlinkClick r:id="rId2"/>
              </a:rPr>
              <a:t>https://github.com/Ramesh-X/Level-Set</a:t>
            </a:r>
            <a:endParaRPr lang="en-GB" dirty="0"/>
          </a:p>
          <a:p>
            <a:r>
              <a:rPr lang="en-GB" dirty="0"/>
              <a:t>No need for reinitialization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4981E-515C-4984-B574-0BEF632C3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C845F-C685-4763-B188-35311E35B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350327" cy="365125"/>
          </a:xfrm>
        </p:spPr>
        <p:txBody>
          <a:bodyPr/>
          <a:lstStyle/>
          <a:p>
            <a:r>
              <a:rPr lang="it-IT" dirty="0"/>
              <a:t>https://ieeexplore.ieee.org/stamp/stamp.jsp?arnumber=5557813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C48559-54AE-434F-9B78-C3B7C60C7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785" y="3916580"/>
            <a:ext cx="3626427" cy="27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67CA594-687F-450D-B2EF-48708125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589" y="4001294"/>
            <a:ext cx="3513475" cy="2635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03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EC23-5667-4979-AEFA-89FA7A0F1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Lots of applications</a:t>
            </a:r>
            <a:endParaRPr lang="it-IT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56817-BCB7-4652-B76B-384C1BF7C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525" y="1482725"/>
            <a:ext cx="7724297" cy="460115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6BE32-901A-4276-8B16-FEFA7BCB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23</a:t>
            </a:fld>
            <a:endParaRPr lang="it-IT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3C9AE5-70C7-4C85-B054-C149B253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9989"/>
            <a:ext cx="4610100" cy="365125"/>
          </a:xfrm>
        </p:spPr>
        <p:txBody>
          <a:bodyPr/>
          <a:lstStyle/>
          <a:p>
            <a:r>
              <a:rPr lang="it-IT" dirty="0"/>
              <a:t>https://www.sciencedirect.com/topics/engineering/level-set-method</a:t>
            </a:r>
          </a:p>
        </p:txBody>
      </p:sp>
    </p:spTree>
    <p:extLst>
      <p:ext uri="{BB962C8B-B14F-4D97-AF65-F5344CB8AC3E}">
        <p14:creationId xmlns:p14="http://schemas.microsoft.com/office/powerpoint/2010/main" val="41695344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A5A5D-E015-4256-AE18-A1699B010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Marching Squares Algorithm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CCF67-F8CD-473A-BF59-2F9E3FAF3C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429F4-5708-4466-887C-A49CBC357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97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implicit curve to contours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41950" cy="4351338"/>
              </a:xfrm>
            </p:spPr>
            <p:txBody>
              <a:bodyPr/>
              <a:lstStyle/>
              <a:p>
                <a:r>
                  <a:rPr lang="en-GB" dirty="0"/>
                  <a:t>We have our curve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endParaRPr lang="it-IT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&lt;0</m:t>
                    </m:r>
                  </m:oMath>
                </a14:m>
                <a:r>
                  <a:rPr lang="it-IT" dirty="0"/>
                  <a:t> for points </a:t>
                </a:r>
                <a:r>
                  <a:rPr lang="it-IT" dirty="0" err="1"/>
                  <a:t>outside</a:t>
                </a:r>
                <a:r>
                  <a:rPr lang="it-IT" dirty="0"/>
                  <a:t>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&gt;0</m:t>
                    </m:r>
                  </m:oMath>
                </a14:m>
                <a:r>
                  <a:rPr lang="it-IT" dirty="0"/>
                  <a:t> for points inside</a:t>
                </a:r>
              </a:p>
              <a:p>
                <a:pPr marL="0" indent="0">
                  <a:buNone/>
                </a:pPr>
                <a:endParaRPr lang="it-IT" dirty="0"/>
              </a:p>
              <a:p>
                <a:r>
                  <a:rPr lang="it-IT" dirty="0"/>
                  <a:t>We can </a:t>
                </a:r>
                <a:r>
                  <a:rPr lang="it-IT" dirty="0" err="1"/>
                  <a:t>evaluate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it-IT" dirty="0"/>
                  <a:t> for the </a:t>
                </a:r>
                <a:r>
                  <a:rPr lang="it-IT" dirty="0" err="1"/>
                  <a:t>every</a:t>
                </a:r>
                <a:r>
                  <a:rPr lang="it-IT" dirty="0"/>
                  <a:t> point of the image ( scalar field 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41950" cy="4351338"/>
              </a:xfrm>
              <a:blipFill>
                <a:blip r:embed="rId2"/>
                <a:stretch>
                  <a:fillRect l="-2018" t="-2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4E56F-A526-42DD-A5A0-061AA1FB1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25</a:t>
            </a:fld>
            <a:endParaRPr lang="it-IT"/>
          </a:p>
        </p:txBody>
      </p:sp>
      <p:pic>
        <p:nvPicPr>
          <p:cNvPr id="10" name="Picture 9" descr="Calendar&#10;&#10;Description automatically generated">
            <a:extLst>
              <a:ext uri="{FF2B5EF4-FFF2-40B4-BE49-F238E27FC236}">
                <a16:creationId xmlns:a16="http://schemas.microsoft.com/office/drawing/2014/main" id="{81B1A29C-B77F-4430-9D26-2A1C582B5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28" y="12344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22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Chart, scatter chart&#10;&#10;Description automatically generated">
            <a:extLst>
              <a:ext uri="{FF2B5EF4-FFF2-40B4-BE49-F238E27FC236}">
                <a16:creationId xmlns:a16="http://schemas.microsoft.com/office/drawing/2014/main" id="{50DDAE0C-F37F-4209-8C7F-18EF83418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216" y="1253331"/>
            <a:ext cx="5801784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implicit curve to contours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975B0-2F43-42E4-96A0-7F5A389A8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26</a:t>
            </a:fld>
            <a:endParaRPr lang="it-IT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5455346-3375-48A2-9262-DD5E240E608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489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Threshold the scalar field to get a binary mask</a:t>
            </a:r>
          </a:p>
          <a:p>
            <a:r>
              <a:rPr lang="en-GB"/>
              <a:t>Evaluate a </a:t>
            </a:r>
            <a:r>
              <a:rPr lang="en-GB" dirty="0"/>
              <a:t>square of points at the time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05933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76A84079-6721-45D5-8394-98A69ABAB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558" y="1253331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Cases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08A06-2425-4A51-83AB-A3709E959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27</a:t>
            </a:fld>
            <a:endParaRPr lang="it-IT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A36EF1-0909-42F0-A1A3-62F45D4B53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7" t="6423" r="8283" b="7861"/>
          <a:stretch/>
        </p:blipFill>
        <p:spPr bwMode="auto">
          <a:xfrm>
            <a:off x="673099" y="1345017"/>
            <a:ext cx="6256109" cy="514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214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implicit function to contour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E715D-CAA8-47C3-BBC9-A78A1369F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Fast</a:t>
            </a:r>
          </a:p>
          <a:p>
            <a:r>
              <a:rPr lang="en-GB" dirty="0"/>
              <a:t>Embarrassingly Parallel</a:t>
            </a:r>
          </a:p>
          <a:p>
            <a:r>
              <a:rPr lang="en-GB" dirty="0"/>
              <a:t>Simple</a:t>
            </a:r>
          </a:p>
          <a:p>
            <a:r>
              <a:rPr lang="en-GB" dirty="0"/>
              <a:t>Extensions for 3D and more precise implementations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560DA-4F92-4286-846F-35561010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11484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351F5F-608D-46F7-8548-7142E4439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29</a:t>
            </a:fld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A10A25-C1F2-4B5F-AB17-8D3BE6148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9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Methods ( LSM )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73769-8150-42CB-A192-4EC3CA844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Introduced for the first time in 1988 in “Fronts Propagating with Curvature Dependent Speed: Algorithms Based on Hamilton-Jacobi Formulations” by </a:t>
            </a:r>
            <a:r>
              <a:rPr lang="it-IT" dirty="0"/>
              <a:t>Stanley </a:t>
            </a:r>
            <a:r>
              <a:rPr lang="it-IT" dirty="0" err="1"/>
              <a:t>Osher</a:t>
            </a:r>
            <a:r>
              <a:rPr lang="it-IT" dirty="0"/>
              <a:t> and James A. Sethian</a:t>
            </a:r>
            <a:r>
              <a:rPr lang="it-IT" baseline="30000" dirty="0"/>
              <a:t>1</a:t>
            </a:r>
            <a:endParaRPr lang="it-IT" dirty="0"/>
          </a:p>
          <a:p>
            <a:endParaRPr lang="it-IT" dirty="0"/>
          </a:p>
          <a:p>
            <a:r>
              <a:rPr lang="it-IT" dirty="0"/>
              <a:t>Tons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applications</a:t>
            </a:r>
            <a:r>
              <a:rPr lang="it-IT" dirty="0"/>
              <a:t> </a:t>
            </a:r>
            <a:r>
              <a:rPr lang="it-IT" dirty="0" err="1"/>
              <a:t>nowadays</a:t>
            </a:r>
            <a:endParaRPr lang="it-IT" dirty="0"/>
          </a:p>
          <a:p>
            <a:pPr lvl="1"/>
            <a:r>
              <a:rPr lang="en-GB" b="0" i="0" dirty="0">
                <a:effectLst/>
              </a:rPr>
              <a:t>“</a:t>
            </a:r>
            <a:r>
              <a:rPr lang="en-GB" b="0" i="0" dirty="0" err="1">
                <a:effectLst/>
              </a:rPr>
              <a:t>Modeling</a:t>
            </a:r>
            <a:r>
              <a:rPr lang="en-GB" b="0" i="0" dirty="0">
                <a:effectLst/>
              </a:rPr>
              <a:t> wildland fire propagation with level set methods”</a:t>
            </a:r>
            <a:r>
              <a:rPr lang="it-IT" b="0" i="0" baseline="30000" dirty="0">
                <a:effectLst/>
              </a:rPr>
              <a:t>2</a:t>
            </a:r>
            <a:endParaRPr lang="en-GB" b="0" i="0" dirty="0">
              <a:effectLst/>
            </a:endParaRPr>
          </a:p>
          <a:p>
            <a:pPr lvl="1"/>
            <a:r>
              <a:rPr lang="en-GB" b="0" i="0" u="none" strike="noStrike" dirty="0">
                <a:solidFill>
                  <a:srgbClr val="2E2E2E"/>
                </a:solidFill>
                <a:effectLst/>
                <a:latin typeface="NexusSerif"/>
              </a:rPr>
              <a:t>“Level set method for atomization and evaporation simulations”</a:t>
            </a:r>
            <a:r>
              <a:rPr lang="it-IT" b="0" i="0" u="none" strike="noStrike" baseline="30000" dirty="0">
                <a:solidFill>
                  <a:srgbClr val="2E2E2E"/>
                </a:solidFill>
                <a:effectLst/>
                <a:latin typeface="NexusSerif"/>
              </a:rPr>
              <a:t>3</a:t>
            </a:r>
            <a:endParaRPr lang="en-GB" b="0" i="0" u="none" strike="noStrike" dirty="0">
              <a:solidFill>
                <a:srgbClr val="2E2E2E"/>
              </a:solidFill>
              <a:effectLst/>
              <a:latin typeface="NexusSerif"/>
            </a:endParaRPr>
          </a:p>
          <a:p>
            <a:pPr lvl="1"/>
            <a:r>
              <a:rPr lang="en-GB" dirty="0">
                <a:solidFill>
                  <a:srgbClr val="2E2E2E"/>
                </a:solidFill>
                <a:latin typeface="NexusSerif"/>
              </a:rPr>
              <a:t>Many others</a:t>
            </a:r>
            <a:endParaRPr lang="en-GB" b="0" i="0" dirty="0">
              <a:solidFill>
                <a:srgbClr val="505050"/>
              </a:solidFill>
              <a:effectLst/>
              <a:latin typeface="NexusSans"/>
            </a:endParaRPr>
          </a:p>
          <a:p>
            <a:pPr lvl="1"/>
            <a:endParaRPr lang="it-IT" dirty="0"/>
          </a:p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B0AC-3665-4F41-864E-8F9C7BE1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C0CF9-DFD3-47F8-8246-619F6E036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98625"/>
            <a:ext cx="4790209" cy="588499"/>
          </a:xfrm>
        </p:spPr>
        <p:txBody>
          <a:bodyPr/>
          <a:lstStyle/>
          <a:p>
            <a:pPr algn="l"/>
            <a:r>
              <a:rPr lang="it-IT" dirty="0"/>
              <a:t>1 </a:t>
            </a:r>
            <a:r>
              <a:rPr lang="it-IT" dirty="0">
                <a:hlinkClick r:id="rId2"/>
              </a:rPr>
              <a:t>https://math.berkeley.edu/~sethian/Papers/sethian.osher.88.pdf </a:t>
            </a:r>
            <a:endParaRPr lang="it-IT" dirty="0"/>
          </a:p>
          <a:p>
            <a:pPr algn="l"/>
            <a:r>
              <a:rPr lang="it-IT" dirty="0"/>
              <a:t>2 </a:t>
            </a:r>
            <a:r>
              <a:rPr lang="it-IT" dirty="0">
                <a:hlinkClick r:id="rId3"/>
              </a:rPr>
              <a:t>https://www.sciencedirect.com/science/article/pii/S0898122108006329</a:t>
            </a:r>
            <a:r>
              <a:rPr lang="it-IT" dirty="0"/>
              <a:t> 3 </a:t>
            </a:r>
            <a:r>
              <a:rPr lang="it-IT" dirty="0">
                <a:hlinkClick r:id="rId4"/>
              </a:rPr>
              <a:t>https://www.sciencedirect.com/science/article/pii/S0360128518301710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9509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5337C-3B8E-4FA9-9DC6-5D8AABF50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it-IT" dirty="0">
                <a:hlinkClick r:id="rId2"/>
              </a:rPr>
              <a:t>https://en.wikipedia.org/wiki/Marching_square</a:t>
            </a:r>
            <a:endParaRPr lang="it-IT" dirty="0"/>
          </a:p>
          <a:p>
            <a:r>
              <a:rPr lang="it-IT" dirty="0">
                <a:hlinkClick r:id="rId3"/>
              </a:rPr>
              <a:t>https://en.wikipedia.org/wiki/Fast_marching_method</a:t>
            </a:r>
            <a:endParaRPr lang="it-IT" dirty="0"/>
          </a:p>
          <a:p>
            <a:r>
              <a:rPr lang="it-IT" dirty="0">
                <a:hlinkClick r:id="rId4"/>
              </a:rPr>
              <a:t>https://en.wikipedia.org/wiki/Active_contour_model</a:t>
            </a:r>
            <a:endParaRPr lang="it-IT" dirty="0"/>
          </a:p>
          <a:p>
            <a:r>
              <a:rPr lang="it-IT" dirty="0">
                <a:hlinkClick r:id="rId5"/>
              </a:rPr>
              <a:t>https://en.wikipedia.org/wiki/Eikonal_equation</a:t>
            </a:r>
            <a:endParaRPr lang="it-IT" dirty="0"/>
          </a:p>
          <a:p>
            <a:r>
              <a:rPr lang="it-IT" dirty="0">
                <a:hlinkClick r:id="rId6"/>
              </a:rPr>
              <a:t>https://en.wikipedia.org/wiki/Level-set_method</a:t>
            </a:r>
            <a:endParaRPr lang="it-IT" dirty="0">
              <a:hlinkClick r:id="rId7"/>
            </a:endParaRPr>
          </a:p>
          <a:p>
            <a:r>
              <a:rPr lang="it-IT" dirty="0">
                <a:hlinkClick r:id="rId7"/>
              </a:rPr>
              <a:t>https://math.berkeley.edu/~sethian/2006/Explanations/level_set_explain.html</a:t>
            </a:r>
            <a:endParaRPr lang="it-IT" dirty="0"/>
          </a:p>
          <a:p>
            <a:r>
              <a:rPr lang="it-IT" dirty="0">
                <a:hlinkClick r:id="rId8"/>
              </a:rPr>
              <a:t>https://math.berkeley.edu/~sethian/2006/Papers/sethian.fastmarching.pdf</a:t>
            </a:r>
            <a:endParaRPr lang="it-IT" dirty="0"/>
          </a:p>
          <a:p>
            <a:r>
              <a:rPr lang="it-IT" dirty="0">
                <a:hlinkClick r:id="rId9"/>
              </a:rPr>
              <a:t>https://math.berkeley.edu/~sethian/Papers/sethian.osher.88.pdf</a:t>
            </a:r>
            <a:endParaRPr lang="it-IT" dirty="0"/>
          </a:p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5A774-5BA2-4461-A0AF-114C1A75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99666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B88C-80EA-423D-967B-B849A51E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5337C-3B8E-4FA9-9DC6-5D8AABF50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>
                <a:hlinkClick r:id="rId2"/>
              </a:rPr>
              <a:t>https://math.mit.edu/classes/18.086/2007/levelsetpres.pdf</a:t>
            </a:r>
            <a:endParaRPr lang="it-IT" dirty="0"/>
          </a:p>
          <a:p>
            <a:r>
              <a:rPr lang="it-IT" dirty="0">
                <a:hlinkClick r:id="rId3"/>
              </a:rPr>
              <a:t>https://math.mit.edu/classes/18.086/2006/am57.pdf</a:t>
            </a:r>
            <a:endParaRPr lang="it-IT" dirty="0"/>
          </a:p>
          <a:p>
            <a:r>
              <a:rPr lang="it-IT" dirty="0">
                <a:hlinkClick r:id="rId4"/>
              </a:rPr>
              <a:t>https://profs.etsmtl.ca/hlombaert/levelset/</a:t>
            </a:r>
            <a:endParaRPr lang="it-IT" dirty="0"/>
          </a:p>
          <a:p>
            <a:r>
              <a:rPr lang="it-IT" dirty="0">
                <a:hlinkClick r:id="rId5"/>
              </a:rPr>
              <a:t>https://www.researchgate.net/publication/290437036_A_level_set_method_using_the_signed_distance_function</a:t>
            </a:r>
            <a:endParaRPr lang="it-IT" dirty="0"/>
          </a:p>
          <a:p>
            <a:r>
              <a:rPr lang="it-IT" dirty="0">
                <a:hlinkClick r:id="rId6"/>
              </a:rPr>
              <a:t>https://www.sciencedirect.com/science/article/pii/S0021999117307441#br0070</a:t>
            </a:r>
            <a:endParaRPr lang="it-IT" dirty="0"/>
          </a:p>
          <a:p>
            <a:r>
              <a:rPr lang="it-IT" dirty="0">
                <a:hlinkClick r:id="rId7"/>
              </a:rPr>
              <a:t>https://agustinus.kristia.de/techblog/2016/11/05/levelset-method/</a:t>
            </a:r>
            <a:endParaRPr lang="it-IT" dirty="0"/>
          </a:p>
          <a:p>
            <a:r>
              <a:rPr lang="it-IT" dirty="0">
                <a:hlinkClick r:id="rId8"/>
              </a:rPr>
              <a:t>https://citeseerx.ist.psu.edu/viewdoc/download?doi=10.1.1.1083.7076&amp;rep=rep1&amp;type=pdf</a:t>
            </a:r>
            <a:endParaRPr lang="it-IT" dirty="0"/>
          </a:p>
          <a:p>
            <a:r>
              <a:rPr lang="it-IT" dirty="0">
                <a:hlinkClick r:id="rId9"/>
              </a:rPr>
              <a:t>https://ieeexplore.ieee.org/stamp/stamp.jsp?arnumber=5557813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5A774-5BA2-4461-A0AF-114C1A75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69019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3E88-7EE8-4BDE-9E4A-76982F2C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AE646-664B-4AFE-92B8-02AE15EE8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Repo </a:t>
            </a:r>
            <a:r>
              <a:rPr lang="it-IT" dirty="0" err="1"/>
              <a:t>git</a:t>
            </a:r>
            <a:r>
              <a:rPr lang="it-IT" dirty="0"/>
              <a:t> with </a:t>
            </a:r>
            <a:r>
              <a:rPr lang="it-IT" dirty="0" err="1"/>
              <a:t>my</a:t>
            </a:r>
            <a:r>
              <a:rPr lang="it-IT" dirty="0"/>
              <a:t> code:</a:t>
            </a:r>
          </a:p>
          <a:p>
            <a:r>
              <a:rPr lang="it-IT" dirty="0"/>
              <a:t> </a:t>
            </a:r>
            <a:r>
              <a:rPr lang="it-IT" dirty="0">
                <a:hlinkClick r:id="rId2"/>
              </a:rPr>
              <a:t>https://github.com/BigEmperor26/Level-Set-Methods-for-Signal-Image-and-Video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A15DB-3E97-4B53-BC71-1A0F9415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32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18714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673B9-F223-4630-B178-C95DFF7CE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Thanks for your attention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1B201B-1F72-404A-86D9-72960BAB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0639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level sets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FE715D-CAA8-47C3-BBC9-A78A1369FB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A level set of a differentiable function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GB" dirty="0"/>
                  <a:t> is the set of points:</a:t>
                </a:r>
              </a:p>
              <a:p>
                <a:pPr marL="0" indent="0">
                  <a:buNone/>
                </a:pPr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,…, </m:t>
                              </m:r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: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Where</a:t>
                </a:r>
                <a:r>
                  <a:rPr lang="en-GB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b="0" dirty="0">
                    <a:ea typeface="Cambria Math" panose="02040503050406030204" pitchFamily="18" charset="0"/>
                  </a:rPr>
                  <a:t> is a constant that depends on the level set we are interested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Is called </a:t>
                </a:r>
                <a:r>
                  <a:rPr lang="en-GB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zero-level set  </a:t>
                </a:r>
                <a:r>
                  <a:rPr lang="en-GB" dirty="0">
                    <a:ea typeface="Cambria Math" panose="02040503050406030204" pitchFamily="18" charset="0"/>
                  </a:rPr>
                  <a:t>and is widely used</a:t>
                </a:r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GB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dirty="0"/>
              </a:p>
              <a:p>
                <a:pPr marL="0" indent="0">
                  <a:buNone/>
                </a:pPr>
                <a:endParaRPr lang="en-GB" b="0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FE715D-CAA8-47C3-BBC9-A78A1369FB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92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937AA-1EAC-42A5-B20D-479C8C974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401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7A5BD96F-EB2D-4823-9E74-EC89469914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75150" y="615950"/>
                <a:ext cx="6978650" cy="556101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b="0" i="1" dirty="0">
                    <a:latin typeface="Cambria Math" panose="02040503050406030204" pitchFamily="18" charset="0"/>
                  </a:rPr>
                  <a:t>Example</a:t>
                </a:r>
                <a:r>
                  <a:rPr lang="en-GB" i="1" dirty="0">
                    <a:latin typeface="Cambria Math" panose="02040503050406030204" pitchFamily="18" charset="0"/>
                  </a:rPr>
                  <a:t>: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</a:endParaRPr>
              </a:p>
              <a:p>
                <a:r>
                  <a:rPr lang="en-GB" b="0" dirty="0">
                    <a:latin typeface="Cambria Math" panose="02040503050406030204" pitchFamily="18" charset="0"/>
                  </a:rPr>
                  <a:t>Sphere function ( paraboloid )</a:t>
                </a: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: 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b="0" dirty="0"/>
              </a:p>
              <a:p>
                <a:endParaRPr lang="it-IT" dirty="0"/>
              </a:p>
              <a:p>
                <a:r>
                  <a:rPr lang="it-IT" dirty="0"/>
                  <a:t>For </a:t>
                </a:r>
                <a:r>
                  <a:rPr lang="it-IT" dirty="0" err="1"/>
                  <a:t>different</a:t>
                </a:r>
                <a:r>
                  <a:rPr lang="it-IT" dirty="0"/>
                  <a:t> </a:t>
                </a:r>
                <a:r>
                  <a:rPr lang="it-IT" dirty="0" err="1"/>
                  <a:t>values</a:t>
                </a:r>
                <a:r>
                  <a:rPr lang="it-IT" dirty="0"/>
                  <a:t>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we</a:t>
                </a:r>
                <a:r>
                  <a:rPr lang="it-IT" dirty="0"/>
                  <a:t> </a:t>
                </a:r>
                <a:r>
                  <a:rPr lang="it-IT" dirty="0" err="1"/>
                  <a:t>get</a:t>
                </a:r>
                <a:r>
                  <a:rPr lang="it-IT" dirty="0"/>
                  <a:t> </a:t>
                </a:r>
                <a:r>
                  <a:rPr lang="it-IT" dirty="0" err="1"/>
                  <a:t>different</a:t>
                </a:r>
                <a:r>
                  <a:rPr lang="it-IT" dirty="0"/>
                  <a:t> </a:t>
                </a:r>
                <a:r>
                  <a:rPr lang="it-IT" dirty="0" err="1"/>
                  <a:t>intersection</a:t>
                </a:r>
                <a:r>
                  <a:rPr lang="it-IT" dirty="0"/>
                  <a:t> </a:t>
                </a:r>
                <a:r>
                  <a:rPr lang="it-IT" dirty="0" err="1"/>
                  <a:t>circles</a:t>
                </a:r>
                <a:endParaRPr lang="it-IT" dirty="0"/>
              </a:p>
              <a:p>
                <a:endParaRPr lang="it-IT" dirty="0"/>
              </a:p>
              <a:p>
                <a:r>
                  <a:rPr lang="it-IT" dirty="0" err="1"/>
                  <a:t>Also</a:t>
                </a:r>
                <a:r>
                  <a:rPr lang="it-IT" dirty="0"/>
                  <a:t> </a:t>
                </a:r>
                <a:r>
                  <a:rPr lang="it-IT" dirty="0" err="1"/>
                  <a:t>known</a:t>
                </a:r>
                <a:r>
                  <a:rPr lang="it-IT" dirty="0"/>
                  <a:t> </a:t>
                </a:r>
                <a:r>
                  <a:rPr lang="it-IT" dirty="0" err="1"/>
                  <a:t>as</a:t>
                </a:r>
                <a:r>
                  <a:rPr lang="it-IT" dirty="0"/>
                  <a:t> 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isolevels</a:t>
                </a:r>
                <a:r>
                  <a:rPr lang="it-IT" dirty="0"/>
                  <a:t> or 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isosurfaces</a:t>
                </a:r>
                <a:endParaRPr lang="it-IT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7A5BD96F-EB2D-4823-9E74-EC89469914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75150" y="615950"/>
                <a:ext cx="6978650" cy="5561013"/>
              </a:xfrm>
              <a:blipFill>
                <a:blip r:embed="rId2"/>
                <a:stretch>
                  <a:fillRect l="-1834" t="-186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70F9AB6C-EA79-4AA9-80E6-CDE6A6F15A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8232" y="407906"/>
            <a:ext cx="4194424" cy="62916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B83258-256F-4775-BF3C-AA7B53DA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217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972C-F492-47F0-8975-9EB54538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it-IT" dirty="0"/>
                  <a:t> the </a:t>
                </a:r>
                <a:r>
                  <a:rPr lang="it-IT" dirty="0" err="1"/>
                  <a:t>level</a:t>
                </a:r>
                <a:r>
                  <a:rPr lang="it-IT" dirty="0"/>
                  <a:t> set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called</a:t>
                </a:r>
                <a:r>
                  <a:rPr lang="it-IT" dirty="0"/>
                  <a:t>	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level</a:t>
                </a:r>
                <a:r>
                  <a:rPr lang="it-IT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curve</a:t>
                </a:r>
              </a:p>
              <a:p>
                <a:pPr lvl="1"/>
                <a:r>
                  <a:rPr lang="it-IT" dirty="0" err="1">
                    <a:ea typeface="Cambria Math" panose="02040503050406030204" pitchFamily="18" charset="0"/>
                  </a:rPr>
                  <a:t>Commonly</a:t>
                </a:r>
                <a:r>
                  <a:rPr lang="it-IT" dirty="0">
                    <a:ea typeface="Cambria Math" panose="02040503050406030204" pitchFamily="18" charset="0"/>
                  </a:rPr>
                  <a:t> </a:t>
                </a:r>
                <a:r>
                  <a:rPr lang="it-IT" dirty="0" err="1">
                    <a:ea typeface="Cambria Math" panose="02040503050406030204" pitchFamily="18" charset="0"/>
                  </a:rPr>
                  <a:t>used</a:t>
                </a:r>
                <a:r>
                  <a:rPr lang="it-IT" dirty="0">
                    <a:ea typeface="Cambria Math" panose="02040503050406030204" pitchFamily="18" charset="0"/>
                  </a:rPr>
                  <a:t> for computer vision </a:t>
                </a:r>
                <a:r>
                  <a:rPr lang="it-IT" dirty="0" err="1">
                    <a:ea typeface="Cambria Math" panose="02040503050406030204" pitchFamily="18" charset="0"/>
                  </a:rPr>
                  <a:t>purposes</a:t>
                </a:r>
                <a:endParaRPr lang="it-IT" dirty="0">
                  <a:ea typeface="Cambria Math" panose="02040503050406030204" pitchFamily="18" charset="0"/>
                </a:endParaRPr>
              </a:p>
              <a:p>
                <a:r>
                  <a:rPr lang="it-IT" dirty="0" err="1"/>
                  <a:t>If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it-IT" dirty="0"/>
                  <a:t> the </a:t>
                </a:r>
                <a:r>
                  <a:rPr lang="it-IT" dirty="0" err="1"/>
                  <a:t>level</a:t>
                </a:r>
                <a:r>
                  <a:rPr lang="it-IT" dirty="0"/>
                  <a:t> set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called</a:t>
                </a:r>
                <a:r>
                  <a:rPr lang="it-IT" dirty="0"/>
                  <a:t> 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level</a:t>
                </a:r>
                <a:r>
                  <a:rPr lang="it-IT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surface</a:t>
                </a:r>
                <a:endParaRPr lang="it-IT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973769-8150-42CB-A192-4EC3CA844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6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4AC65-A4CC-4D68-9D68-05533F00F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9249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6F21359-004A-4EE4-8D67-0ABA1680BA01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GB" dirty="0"/>
                  <a:t>Curve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it-IT" dirty="0"/>
                  <a:t> value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6F21359-004A-4EE4-8D67-0ABA1680BA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8DE694-AA3A-4532-9AEF-962BB95136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it-IT" dirty="0"/>
              </a:p>
              <a:p>
                <a:r>
                  <a:rPr lang="en-GB" dirty="0"/>
                  <a:t>For the zero level set 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,…, 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 </m:t>
                        </m:r>
                      </m:e>
                    </m:d>
                  </m:oMath>
                </a14:m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outside the contour</a:t>
                </a:r>
              </a:p>
              <a:p>
                <a:pPr marL="0" indent="0">
                  <a:buNone/>
                </a:pPr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it-IT" dirty="0"/>
                  <a:t> 	inside the </a:t>
                </a:r>
                <a:r>
                  <a:rPr lang="it-IT" dirty="0" err="1"/>
                  <a:t>contour</a:t>
                </a:r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8DE694-AA3A-4532-9AEF-962BB95136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5F56-89E3-40E2-8895-4655DF9A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7</a:t>
            </a:fld>
            <a:endParaRPr lang="it-IT"/>
          </a:p>
        </p:txBody>
      </p: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F2249EA2-72B1-41A8-8EA3-5839BBAFDB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6" t="14867" r="15629" b="7918"/>
          <a:stretch/>
        </p:blipFill>
        <p:spPr>
          <a:xfrm>
            <a:off x="7474226" y="2736341"/>
            <a:ext cx="3827985" cy="353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720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Methods ( LSM 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FE715D-CAA8-47C3-BBC9-A78A1369FB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501628" cy="4351338"/>
              </a:xfrm>
            </p:spPr>
            <p:txBody>
              <a:bodyPr/>
              <a:lstStyle/>
              <a:p>
                <a:r>
                  <a:rPr lang="en-GB" dirty="0"/>
                  <a:t>Track dynamic contours with level sets instead of parameterizing the curve</a:t>
                </a:r>
              </a:p>
              <a:p>
                <a:r>
                  <a:rPr lang="en-GB" dirty="0"/>
                  <a:t>Example with a sphere increasing the size according to a function (or velocity)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FE715D-CAA8-47C3-BBC9-A78A1369FB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501628" cy="4351338"/>
              </a:xfrm>
              <a:blipFill>
                <a:blip r:embed="rId2"/>
                <a:stretch>
                  <a:fillRect l="-1996" t="-2241" r="-19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6D0675-08F6-4B4E-BBD5-FA2FB720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8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26D9F7-E052-4D9B-AC15-1019E2A4A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9828" y="12344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551F-DD71-4ABD-837B-D64600D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Level-Set Methods ( LMS )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E715D-CAA8-47C3-BBC9-A78A1369F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8950" cy="4351338"/>
          </a:xfrm>
        </p:spPr>
        <p:txBody>
          <a:bodyPr/>
          <a:lstStyle/>
          <a:p>
            <a:r>
              <a:rPr lang="en-GB" dirty="0"/>
              <a:t>What if two spheres merge?</a:t>
            </a:r>
          </a:p>
          <a:p>
            <a:r>
              <a:rPr lang="en-GB" dirty="0"/>
              <a:t>Can we model a natural merging of bubbles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6D0675-08F6-4B4E-BBD5-FA2FB720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6722D-B2DD-4C78-BDC1-2EFC5070540E}" type="slidenum">
              <a:rPr lang="it-IT" smtClean="0"/>
              <a:t>9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26D9F7-E052-4D9B-AC15-1019E2A4A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9828" y="12344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98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8086</TotalTime>
  <Words>1189</Words>
  <Application>Microsoft Office PowerPoint</Application>
  <PresentationFormat>Widescreen</PresentationFormat>
  <Paragraphs>194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NexusSans</vt:lpstr>
      <vt:lpstr>NexusSerif</vt:lpstr>
      <vt:lpstr>Arial</vt:lpstr>
      <vt:lpstr>Calibri</vt:lpstr>
      <vt:lpstr>Calibri Light</vt:lpstr>
      <vt:lpstr>Cambria</vt:lpstr>
      <vt:lpstr>Cambria Math</vt:lpstr>
      <vt:lpstr>Helvetica</vt:lpstr>
      <vt:lpstr>Office Theme</vt:lpstr>
      <vt:lpstr>Level Set Methods for Image Segmentation</vt:lpstr>
      <vt:lpstr>Image segmentation</vt:lpstr>
      <vt:lpstr>Level-Set Methods ( LSM )</vt:lpstr>
      <vt:lpstr>What are level sets</vt:lpstr>
      <vt:lpstr>PowerPoint Presentation</vt:lpstr>
      <vt:lpstr>Level-Set</vt:lpstr>
      <vt:lpstr>Curve φ value</vt:lpstr>
      <vt:lpstr>Level-Set Methods ( LSM )</vt:lpstr>
      <vt:lpstr>Level-Set Methods ( LMS )</vt:lpstr>
      <vt:lpstr>Active contour models ( aka snakes )</vt:lpstr>
      <vt:lpstr>Implicit contours with level sets</vt:lpstr>
      <vt:lpstr>Level-Set Equations</vt:lpstr>
      <vt:lpstr>Level-Set Equation Evolution</vt:lpstr>
      <vt:lpstr>Level-Set Equation Evolution</vt:lpstr>
      <vt:lpstr>Fast Marching Method</vt:lpstr>
      <vt:lpstr>Pros</vt:lpstr>
      <vt:lpstr>Cons</vt:lpstr>
      <vt:lpstr>Examples</vt:lpstr>
      <vt:lpstr>Epilepsy warning</vt:lpstr>
      <vt:lpstr>What about image segmentation</vt:lpstr>
      <vt:lpstr>PowerPoint Presentation</vt:lpstr>
      <vt:lpstr>Some state of the art implementations</vt:lpstr>
      <vt:lpstr>Lots of applications</vt:lpstr>
      <vt:lpstr>Marching Squares Algorithm</vt:lpstr>
      <vt:lpstr>From implicit curve to contours</vt:lpstr>
      <vt:lpstr>From implicit curve to contours</vt:lpstr>
      <vt:lpstr>Cases</vt:lpstr>
      <vt:lpstr>From implicit function to contour</vt:lpstr>
      <vt:lpstr>PowerPoint Presentation</vt:lpstr>
      <vt:lpstr>Bibliography</vt:lpstr>
      <vt:lpstr>Bibliography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Set Methods</dc:title>
  <dc:creator>Yin, Michele</dc:creator>
  <cp:lastModifiedBy>Yin, Michele</cp:lastModifiedBy>
  <cp:revision>74</cp:revision>
  <dcterms:created xsi:type="dcterms:W3CDTF">2022-03-09T09:43:13Z</dcterms:created>
  <dcterms:modified xsi:type="dcterms:W3CDTF">2022-04-05T18:33:23Z</dcterms:modified>
</cp:coreProperties>
</file>

<file path=docProps/thumbnail.jpeg>
</file>